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9"/>
  </p:notesMasterIdLst>
  <p:handoutMasterIdLst>
    <p:handoutMasterId r:id="rId30"/>
  </p:handoutMasterIdLst>
  <p:sldIdLst>
    <p:sldId id="292" r:id="rId5"/>
    <p:sldId id="291" r:id="rId6"/>
    <p:sldId id="295" r:id="rId7"/>
    <p:sldId id="299" r:id="rId8"/>
    <p:sldId id="1234" r:id="rId9"/>
    <p:sldId id="3578" r:id="rId10"/>
    <p:sldId id="302" r:id="rId11"/>
    <p:sldId id="2147480308" r:id="rId12"/>
    <p:sldId id="2147480309" r:id="rId13"/>
    <p:sldId id="2147480295" r:id="rId14"/>
    <p:sldId id="3555" r:id="rId15"/>
    <p:sldId id="304" r:id="rId16"/>
    <p:sldId id="2147480278" r:id="rId17"/>
    <p:sldId id="2147480279" r:id="rId18"/>
    <p:sldId id="301" r:id="rId19"/>
    <p:sldId id="2147480306" r:id="rId20"/>
    <p:sldId id="2147480314" r:id="rId21"/>
    <p:sldId id="296" r:id="rId22"/>
    <p:sldId id="2147480318" r:id="rId23"/>
    <p:sldId id="2147480319" r:id="rId24"/>
    <p:sldId id="2147480322" r:id="rId25"/>
    <p:sldId id="2147480321" r:id="rId26"/>
    <p:sldId id="2147480281" r:id="rId27"/>
    <p:sldId id="293" r:id="rId28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B0D"/>
    <a:srgbClr val="E2973C"/>
    <a:srgbClr val="9BD49E"/>
    <a:srgbClr val="F6A287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79" d="100"/>
          <a:sy n="79" d="100"/>
        </p:scale>
        <p:origin x="1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02/06/2025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02/06/2025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85880" y="0"/>
            <a:ext cx="153926" cy="6858000"/>
          </a:xfrm>
          <a:prstGeom prst="rect">
            <a:avLst/>
          </a:prstGeom>
          <a:solidFill>
            <a:srgbClr val="E297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943BFE5-B413-C390-251D-B84D79D0CF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0"/>
          <a:stretch/>
        </p:blipFill>
        <p:spPr>
          <a:xfrm>
            <a:off x="-290079" y="3841"/>
            <a:ext cx="5287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hyperlink" Target="http://fotografie.timmyascuola.net/FORME/freccia_rossa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eg"/><Relationship Id="rId4" Type="http://schemas.openxmlformats.org/officeDocument/2006/relationships/hyperlink" Target="http://fotografie.timmyascuola.net/FORME/freccia_rossa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hyperlink" Target="http://fotografie.timmyascuola.net/FORME/freccia_rossa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oldwayspt.org/sites/default/files/images/Med_pyramid_flyer.jpg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9076" y="-689516"/>
            <a:ext cx="5465422" cy="3227514"/>
          </a:xfrm>
        </p:spPr>
        <p:txBody>
          <a:bodyPr>
            <a:normAutofit/>
          </a:bodyPr>
          <a:lstStyle/>
          <a:p>
            <a:r>
              <a:rPr lang="it-IT" sz="4000" dirty="0"/>
              <a:t>ALIMENTAZIONE E NUTRACEUTICI PER IL PAZIENTE CON MASLD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0859" y="2987204"/>
            <a:ext cx="5465422" cy="581383"/>
          </a:xfrm>
        </p:spPr>
        <p:txBody>
          <a:bodyPr>
            <a:no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GIOVANNI DE PERGOLA</a:t>
            </a:r>
          </a:p>
        </p:txBody>
      </p:sp>
      <p:sp>
        <p:nvSpPr>
          <p:cNvPr id="2" name="Sottotitolo 3">
            <a:extLst>
              <a:ext uri="{FF2B5EF4-FFF2-40B4-BE49-F238E27FC236}">
                <a16:creationId xmlns:a16="http://schemas.microsoft.com/office/drawing/2014/main" id="{3A48F16E-22E9-995C-7562-F788D469B494}"/>
              </a:ext>
            </a:extLst>
          </p:cNvPr>
          <p:cNvSpPr txBox="1">
            <a:spLocks/>
          </p:cNvSpPr>
          <p:nvPr/>
        </p:nvSpPr>
        <p:spPr>
          <a:xfrm>
            <a:off x="6365135" y="4039164"/>
            <a:ext cx="5465422" cy="12796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2400" kern="12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>
                <a:solidFill>
                  <a:schemeClr val="accent1"/>
                </a:solidFill>
              </a:rPr>
              <a:t>Centro di Nutrizione Clinica per la Ricerca e Cura della Obesità, IRCCS de Bellis, Castellana Grotte(Bari)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0E26C1A-6DAE-EB62-B2B5-F518BC161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1656184"/>
            <a:ext cx="8817128" cy="486916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3FA16792-9395-3504-C222-DB1960D7C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584" y="60723"/>
            <a:ext cx="7375848" cy="1640084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00F076FF-8929-1471-CFDA-2D4E6CD15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64" y="6474822"/>
            <a:ext cx="51845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it-IT" altLang="it-IT" sz="1600" b="1" dirty="0" err="1">
                <a:latin typeface="Comic Sans MS" pitchFamily="66" charset="0"/>
              </a:rPr>
              <a:t>Obesity</a:t>
            </a:r>
            <a:r>
              <a:rPr lang="it-IT" altLang="it-IT" sz="1600" b="1" dirty="0">
                <a:latin typeface="Comic Sans MS" pitchFamily="66" charset="0"/>
              </a:rPr>
              <a:t> </a:t>
            </a:r>
            <a:r>
              <a:rPr lang="it-IT" altLang="it-IT" sz="1600" b="1" dirty="0" err="1">
                <a:latin typeface="Comic Sans MS" pitchFamily="66" charset="0"/>
              </a:rPr>
              <a:t>Facts</a:t>
            </a:r>
            <a:r>
              <a:rPr lang="it-IT" altLang="it-IT" sz="1600" b="1" dirty="0">
                <a:latin typeface="Comic Sans MS" pitchFamily="66" charset="0"/>
              </a:rPr>
              <a:t>, 2024</a:t>
            </a:r>
          </a:p>
        </p:txBody>
      </p:sp>
      <p:pic>
        <p:nvPicPr>
          <p:cNvPr id="4" name="Picture 2" descr="http://fotografie.timmyascuola.net/FORME/index.php?resize=1&amp;image=freccia_rossa.jpg&amp;screenwidth=1600">
            <a:hlinkClick r:id="rId4"/>
            <a:extLst>
              <a:ext uri="{FF2B5EF4-FFF2-40B4-BE49-F238E27FC236}">
                <a16:creationId xmlns:a16="http://schemas.microsoft.com/office/drawing/2014/main" id="{904C165D-35EE-737A-C158-BC647ABAB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0" t="25529" r="14827" b="27080"/>
          <a:stretch>
            <a:fillRect/>
          </a:stretch>
        </p:blipFill>
        <p:spPr bwMode="auto">
          <a:xfrm rot="10800000">
            <a:off x="4007769" y="5939880"/>
            <a:ext cx="503237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311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286" y="86722"/>
            <a:ext cx="8964487" cy="327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8DAAAB8-395C-4CA9-85A0-87505ACE9342}"/>
              </a:ext>
            </a:extLst>
          </p:cNvPr>
          <p:cNvSpPr txBox="1"/>
          <p:nvPr/>
        </p:nvSpPr>
        <p:spPr>
          <a:xfrm>
            <a:off x="9768408" y="6309320"/>
            <a:ext cx="7920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omic Sans MS" pitchFamily="66" charset="0"/>
              </a:rPr>
              <a:t>2022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9" y="3861049"/>
            <a:ext cx="78200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3C36E315-58EB-4022-ADB3-C298DB15EC17}"/>
              </a:ext>
            </a:extLst>
          </p:cNvPr>
          <p:cNvCxnSpPr>
            <a:cxnSpLocks/>
          </p:cNvCxnSpPr>
          <p:nvPr/>
        </p:nvCxnSpPr>
        <p:spPr>
          <a:xfrm>
            <a:off x="7752184" y="4725144"/>
            <a:ext cx="2041346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5">
            <a:extLst>
              <a:ext uri="{FF2B5EF4-FFF2-40B4-BE49-F238E27FC236}">
                <a16:creationId xmlns:a16="http://schemas.microsoft.com/office/drawing/2014/main" id="{3C36E315-58EB-4022-ADB3-C298DB15EC17}"/>
              </a:ext>
            </a:extLst>
          </p:cNvPr>
          <p:cNvCxnSpPr>
            <a:cxnSpLocks/>
          </p:cNvCxnSpPr>
          <p:nvPr/>
        </p:nvCxnSpPr>
        <p:spPr>
          <a:xfrm>
            <a:off x="6384032" y="4725144"/>
            <a:ext cx="1368152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5">
            <a:extLst>
              <a:ext uri="{FF2B5EF4-FFF2-40B4-BE49-F238E27FC236}">
                <a16:creationId xmlns:a16="http://schemas.microsoft.com/office/drawing/2014/main" id="{3C36E315-58EB-4022-ADB3-C298DB15EC17}"/>
              </a:ext>
            </a:extLst>
          </p:cNvPr>
          <p:cNvCxnSpPr>
            <a:cxnSpLocks/>
          </p:cNvCxnSpPr>
          <p:nvPr/>
        </p:nvCxnSpPr>
        <p:spPr>
          <a:xfrm>
            <a:off x="2351584" y="4941168"/>
            <a:ext cx="684076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048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2C729-CAB7-0F98-C41A-709FF1130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7C5B4B2-1E8C-A894-38A5-67798D95F7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67"/>
          <a:stretch/>
        </p:blipFill>
        <p:spPr bwMode="auto">
          <a:xfrm>
            <a:off x="2017905" y="750015"/>
            <a:ext cx="7943850" cy="1784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0B45729-6A2A-AB25-6913-69ADF0242968}"/>
              </a:ext>
            </a:extLst>
          </p:cNvPr>
          <p:cNvSpPr txBox="1"/>
          <p:nvPr/>
        </p:nvSpPr>
        <p:spPr>
          <a:xfrm>
            <a:off x="9914559" y="6380250"/>
            <a:ext cx="21370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omic Sans MS" pitchFamily="66" charset="0"/>
              </a:rPr>
              <a:t>Nutrients,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AE5581-8A51-F2FC-0451-AC6129187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009" y="2911185"/>
            <a:ext cx="6659474" cy="384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fotografie.timmyascuola.net/FORME/index.php?resize=1&amp;image=freccia_rossa.jpg&amp;screenwidth=1600">
            <a:hlinkClick r:id="rId4"/>
            <a:extLst>
              <a:ext uri="{FF2B5EF4-FFF2-40B4-BE49-F238E27FC236}">
                <a16:creationId xmlns:a16="http://schemas.microsoft.com/office/drawing/2014/main" id="{16BA38E2-AB43-D5F4-F872-4F7F31A14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0" t="25529" r="14827" b="27080"/>
          <a:stretch>
            <a:fillRect/>
          </a:stretch>
        </p:blipFill>
        <p:spPr bwMode="auto">
          <a:xfrm rot="5400000">
            <a:off x="6129836" y="2990629"/>
            <a:ext cx="503237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972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1324DCE5-3745-77D6-E846-8CB42A5D2C86}"/>
              </a:ext>
            </a:extLst>
          </p:cNvPr>
          <p:cNvSpPr txBox="1"/>
          <p:nvPr/>
        </p:nvSpPr>
        <p:spPr>
          <a:xfrm>
            <a:off x="2028056" y="5373216"/>
            <a:ext cx="83164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Comic Sans MS" panose="030F0702030302020204" pitchFamily="66" charset="0"/>
              </a:rPr>
              <a:t>Phytochemical-rich foods, especially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whole fruits like oranges</a:t>
            </a:r>
            <a:r>
              <a:rPr lang="en-US" dirty="0">
                <a:latin typeface="Comic Sans MS" panose="030F0702030302020204" pitchFamily="66" charset="0"/>
              </a:rPr>
              <a:t>, may enhance liver function as an adjunct treatment for MASLD. The notable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reduction in liver steatosis prevalence </a:t>
            </a:r>
            <a:r>
              <a:rPr lang="en-US" dirty="0">
                <a:latin typeface="Comic Sans MS" panose="030F0702030302020204" pitchFamily="66" charset="0"/>
              </a:rPr>
              <a:t>occurred independently of body weight changes.</a:t>
            </a:r>
            <a:endParaRPr lang="it-IT" dirty="0">
              <a:latin typeface="Comic Sans MS" panose="030F0702030302020204" pitchFamily="66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CB16D5A-1462-A5D4-BC66-75685A11BB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7145"/>
          <a:stretch/>
        </p:blipFill>
        <p:spPr>
          <a:xfrm>
            <a:off x="2292155" y="404664"/>
            <a:ext cx="7607691" cy="18002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90CAB71-D92B-AC84-56E9-CA57BB6B0823}"/>
              </a:ext>
            </a:extLst>
          </p:cNvPr>
          <p:cNvSpPr txBox="1"/>
          <p:nvPr/>
        </p:nvSpPr>
        <p:spPr>
          <a:xfrm>
            <a:off x="8256240" y="6372036"/>
            <a:ext cx="21957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omic Sans MS" pitchFamily="66" charset="0"/>
              </a:rPr>
              <a:t>Nutrients, 2024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9947060-53FC-8E89-CF10-41ADD5D6D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74" y="2420888"/>
            <a:ext cx="7355335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6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2CAE2F41-84CC-0B38-A2C3-D864169A14A8}"/>
              </a:ext>
            </a:extLst>
          </p:cNvPr>
          <p:cNvSpPr txBox="1"/>
          <p:nvPr/>
        </p:nvSpPr>
        <p:spPr>
          <a:xfrm>
            <a:off x="2279576" y="5229201"/>
            <a:ext cx="81369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Comic Sans MS" panose="030F0702030302020204" pitchFamily="66" charset="0"/>
              </a:rPr>
              <a:t>Our data suggest that </a:t>
            </a:r>
            <a:r>
              <a:rPr lang="en-US" b="1" dirty="0">
                <a:latin typeface="Comic Sans MS" panose="030F0702030302020204" pitchFamily="66" charset="0"/>
              </a:rPr>
              <a:t>white meat does not have a clear-cut independent dose–response effect on MASLD</a:t>
            </a:r>
            <a:r>
              <a:rPr lang="en-US" dirty="0">
                <a:latin typeface="Comic Sans MS" panose="030F0702030302020204" pitchFamily="66" charset="0"/>
              </a:rPr>
              <a:t>, but sex may be a trigger moderator for age and BMI, with an increasing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unfavorable effect of white meat in women</a:t>
            </a:r>
            <a:r>
              <a:rPr lang="en-US" dirty="0">
                <a:latin typeface="Comic Sans MS" panose="030F0702030302020204" pitchFamily="66" charset="0"/>
              </a:rPr>
              <a:t>, and a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favorable effect in men</a:t>
            </a:r>
            <a:r>
              <a:rPr lang="en-US" dirty="0">
                <a:latin typeface="Comic Sans MS" panose="030F0702030302020204" pitchFamily="66" charset="0"/>
              </a:rPr>
              <a:t>.</a:t>
            </a: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992F331-B9D6-F3BD-ECB0-131238A9E4A0}"/>
              </a:ext>
            </a:extLst>
          </p:cNvPr>
          <p:cNvSpPr txBox="1"/>
          <p:nvPr/>
        </p:nvSpPr>
        <p:spPr>
          <a:xfrm>
            <a:off x="9696400" y="6372036"/>
            <a:ext cx="864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omic Sans MS" pitchFamily="66" charset="0"/>
              </a:rPr>
              <a:t>2024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965E992-1A78-C95D-764C-DC2BF398C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116632"/>
            <a:ext cx="7491100" cy="273574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A473937-31C6-6193-53BB-0AC62E01D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930" y="2996953"/>
            <a:ext cx="5658141" cy="20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93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51FDA-1395-37BA-45F0-3CBFC153D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AFAF0C0-F3B4-ADD0-1B2D-F87D9363B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511" y="964136"/>
            <a:ext cx="7340977" cy="24639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F92BF74-7C24-B46A-581E-D262DEDE6C05}"/>
              </a:ext>
            </a:extLst>
          </p:cNvPr>
          <p:cNvSpPr txBox="1"/>
          <p:nvPr/>
        </p:nvSpPr>
        <p:spPr>
          <a:xfrm>
            <a:off x="9842638" y="6392404"/>
            <a:ext cx="21986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omic Sans MS" pitchFamily="66" charset="0"/>
              </a:rPr>
              <a:t>Nutrients, 2024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0D5AD7E-B011-9EBC-B9FC-E66EA6FA5677}"/>
              </a:ext>
            </a:extLst>
          </p:cNvPr>
          <p:cNvSpPr txBox="1"/>
          <p:nvPr/>
        </p:nvSpPr>
        <p:spPr>
          <a:xfrm>
            <a:off x="2452954" y="4362247"/>
            <a:ext cx="74718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latin typeface="Comic Sans MS" panose="030F0702030302020204" pitchFamily="66" charset="0"/>
              </a:rPr>
              <a:t>Greater adherence to healthy eating patterns was associated with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reduced risk of MASLD</a:t>
            </a:r>
            <a:r>
              <a:rPr lang="en-US" sz="2000" b="0" i="0" u="none" strike="noStrike" baseline="0" dirty="0">
                <a:latin typeface="Comic Sans MS" panose="030F0702030302020204" pitchFamily="66" charset="0"/>
              </a:rPr>
              <a:t>, with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vegetables</a:t>
            </a:r>
            <a:r>
              <a:rPr lang="en-US" sz="2000" b="0" i="0" u="none" strike="noStrike" baseline="0" dirty="0">
                <a:latin typeface="Comic Sans MS" panose="030F0702030302020204" pitchFamily="66" charset="0"/>
              </a:rPr>
              <a:t> and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whole grains </a:t>
            </a:r>
            <a:r>
              <a:rPr lang="en-US" sz="2000" b="1" i="0" u="none" strike="noStrike" baseline="0" dirty="0">
                <a:latin typeface="Comic Sans MS" panose="030F0702030302020204" pitchFamily="66" charset="0"/>
              </a:rPr>
              <a:t>predominately contributing </a:t>
            </a:r>
            <a:r>
              <a:rPr lang="en-US" sz="2000" b="0" i="0" u="none" strike="noStrike" baseline="0" dirty="0">
                <a:latin typeface="Comic Sans MS" panose="030F0702030302020204" pitchFamily="66" charset="0"/>
              </a:rPr>
              <a:t>to these associations</a:t>
            </a:r>
            <a:endParaRPr lang="it-IT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567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54A62C0-98A2-7BA7-D7F5-2E838BC2C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900" y="188640"/>
            <a:ext cx="7798201" cy="2495678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FD476055-AFE2-E62B-1A15-3ADE5EC13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64" y="6474822"/>
            <a:ext cx="51845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it-IT" altLang="it-IT" sz="1600" b="1" dirty="0">
                <a:latin typeface="Comic Sans MS" pitchFamily="66" charset="0"/>
              </a:rPr>
              <a:t>2024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8AEE7F2-E9E8-8BDA-80DA-C6B2185CF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719" y="2852936"/>
            <a:ext cx="6064562" cy="377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36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DE4EF3D-A734-BAAD-F2E1-ADFE60D131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48"/>
          <a:stretch/>
        </p:blipFill>
        <p:spPr bwMode="auto">
          <a:xfrm>
            <a:off x="2408090" y="3193763"/>
            <a:ext cx="7012312" cy="334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4E74C8-CE56-4536-1A9F-BE7833358F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6"/>
          <a:stretch/>
        </p:blipFill>
        <p:spPr bwMode="auto">
          <a:xfrm>
            <a:off x="1905462" y="376300"/>
            <a:ext cx="7884368" cy="269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DDE8F07-BFE3-33B7-25F4-0B74A0A35984}"/>
              </a:ext>
            </a:extLst>
          </p:cNvPr>
          <p:cNvSpPr txBox="1"/>
          <p:nvPr/>
        </p:nvSpPr>
        <p:spPr>
          <a:xfrm>
            <a:off x="10780942" y="6159234"/>
            <a:ext cx="10081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omic Sans MS" pitchFamily="66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057258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78473-C658-9B75-D338-B78D8984B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0CAE426-4423-57BA-D4CE-C3484957A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331" y="58521"/>
            <a:ext cx="9143692" cy="321318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3C1E422-1093-9E92-93F5-9A335A882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776" y="3543689"/>
            <a:ext cx="9289468" cy="2919281"/>
          </a:xfrm>
          <a:prstGeom prst="rect">
            <a:avLst/>
          </a:prstGeom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A3148A5B-8404-2ECD-2A76-C069451A3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282" y="6354452"/>
            <a:ext cx="8549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it-IT" altLang="it-IT" b="1" dirty="0">
                <a:latin typeface="Comic Sans MS" pitchFamily="66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844216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681D10B-5DE6-BC48-60FF-684A7F2AAF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8845"/>
          <a:stretch/>
        </p:blipFill>
        <p:spPr>
          <a:xfrm>
            <a:off x="1774957" y="543873"/>
            <a:ext cx="8172384" cy="97279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668979F-F38A-CBDF-24B8-6E1DEF63EB85}"/>
              </a:ext>
            </a:extLst>
          </p:cNvPr>
          <p:cNvSpPr txBox="1"/>
          <p:nvPr/>
        </p:nvSpPr>
        <p:spPr>
          <a:xfrm>
            <a:off x="11262470" y="6391324"/>
            <a:ext cx="74892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prstClr val="black"/>
                </a:solidFill>
                <a:latin typeface="Comic Sans MS" panose="030F0702030302020204" pitchFamily="66" charset="0"/>
              </a:rPr>
              <a:t>2025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5EC5164-A240-9CD2-EC90-EC1B4F603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000" y="3407542"/>
            <a:ext cx="6293173" cy="318151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C0F8203-141B-D365-A4DF-BC4BABF89ABA}"/>
              </a:ext>
            </a:extLst>
          </p:cNvPr>
          <p:cNvSpPr txBox="1"/>
          <p:nvPr/>
        </p:nvSpPr>
        <p:spPr>
          <a:xfrm>
            <a:off x="264555" y="3811369"/>
            <a:ext cx="369099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 err="1">
                <a:latin typeface="Comic Sans MS" panose="030F0702030302020204" pitchFamily="66" charset="0"/>
              </a:rPr>
              <a:t>Abbreviations</a:t>
            </a:r>
            <a:r>
              <a:rPr lang="it-IT" sz="1400" dirty="0">
                <a:latin typeface="Comic Sans MS" panose="030F0702030302020204" pitchFamily="66" charset="0"/>
              </a:rPr>
              <a:t>: GFD, gluten-free </a:t>
            </a:r>
            <a:r>
              <a:rPr lang="it-IT" sz="1400" dirty="0" err="1">
                <a:latin typeface="Comic Sans MS" panose="030F0702030302020204" pitchFamily="66" charset="0"/>
              </a:rPr>
              <a:t>diet</a:t>
            </a:r>
            <a:r>
              <a:rPr lang="it-IT" sz="1400" dirty="0">
                <a:latin typeface="Comic Sans MS" panose="030F0702030302020204" pitchFamily="66" charset="0"/>
              </a:rPr>
              <a:t>; VLEKT, </a:t>
            </a:r>
            <a:r>
              <a:rPr lang="it-IT" sz="1400" dirty="0" err="1">
                <a:latin typeface="Comic Sans MS" panose="030F0702030302020204" pitchFamily="66" charset="0"/>
              </a:rPr>
              <a:t>very</a:t>
            </a:r>
            <a:r>
              <a:rPr lang="it-IT" sz="1400" dirty="0">
                <a:latin typeface="Comic Sans MS" panose="030F0702030302020204" pitchFamily="66" charset="0"/>
              </a:rPr>
              <a:t> </a:t>
            </a:r>
            <a:r>
              <a:rPr lang="it-IT" sz="1400" dirty="0" err="1">
                <a:latin typeface="Comic Sans MS" panose="030F0702030302020204" pitchFamily="66" charset="0"/>
              </a:rPr>
              <a:t>lowenergy</a:t>
            </a:r>
            <a:r>
              <a:rPr lang="it-IT" sz="1400" dirty="0">
                <a:latin typeface="Comic Sans MS" panose="030F0702030302020204" pitchFamily="66" charset="0"/>
              </a:rPr>
              <a:t> </a:t>
            </a:r>
            <a:r>
              <a:rPr lang="it-IT" sz="1400" dirty="0" err="1">
                <a:latin typeface="Comic Sans MS" panose="030F0702030302020204" pitchFamily="66" charset="0"/>
              </a:rPr>
              <a:t>ketogenic</a:t>
            </a:r>
            <a:r>
              <a:rPr lang="it-IT" sz="1400" dirty="0">
                <a:latin typeface="Comic Sans MS" panose="030F0702030302020204" pitchFamily="66" charset="0"/>
              </a:rPr>
              <a:t> therapy; MD, </a:t>
            </a:r>
            <a:r>
              <a:rPr lang="it-IT" sz="1400" dirty="0" err="1">
                <a:latin typeface="Comic Sans MS" panose="030F0702030302020204" pitchFamily="66" charset="0"/>
              </a:rPr>
              <a:t>Mediterranean</a:t>
            </a:r>
            <a:r>
              <a:rPr lang="it-IT" sz="1400" dirty="0">
                <a:latin typeface="Comic Sans MS" panose="030F0702030302020204" pitchFamily="66" charset="0"/>
              </a:rPr>
              <a:t> </a:t>
            </a:r>
            <a:r>
              <a:rPr lang="it-IT" sz="1400" dirty="0" err="1">
                <a:latin typeface="Comic Sans MS" panose="030F0702030302020204" pitchFamily="66" charset="0"/>
              </a:rPr>
              <a:t>Diet</a:t>
            </a:r>
            <a:r>
              <a:rPr lang="it-IT" sz="1400" dirty="0">
                <a:latin typeface="Comic Sans MS" panose="030F0702030302020204" pitchFamily="66" charset="0"/>
              </a:rPr>
              <a:t>; IF, </a:t>
            </a:r>
            <a:r>
              <a:rPr lang="it-IT" sz="1400" dirty="0" err="1">
                <a:latin typeface="Comic Sans MS" panose="030F0702030302020204" pitchFamily="66" charset="0"/>
              </a:rPr>
              <a:t>intermittent</a:t>
            </a:r>
            <a:r>
              <a:rPr lang="it-IT" sz="1400" dirty="0">
                <a:latin typeface="Comic Sans MS" panose="030F0702030302020204" pitchFamily="66" charset="0"/>
              </a:rPr>
              <a:t> </a:t>
            </a:r>
            <a:r>
              <a:rPr lang="it-IT" sz="1400" dirty="0" err="1">
                <a:latin typeface="Comic Sans MS" panose="030F0702030302020204" pitchFamily="66" charset="0"/>
              </a:rPr>
              <a:t>fasting</a:t>
            </a:r>
            <a:r>
              <a:rPr lang="it-IT" sz="1400" dirty="0">
                <a:latin typeface="Comic Sans MS" panose="030F0702030302020204" pitchFamily="66" charset="0"/>
              </a:rPr>
              <a:t>; </a:t>
            </a:r>
            <a:r>
              <a:rPr lang="it-IT" sz="1400" dirty="0" err="1">
                <a:latin typeface="Comic Sans MS" panose="030F0702030302020204" pitchFamily="66" charset="0"/>
              </a:rPr>
              <a:t>VegD</a:t>
            </a:r>
            <a:r>
              <a:rPr lang="it-IT" sz="1400" dirty="0">
                <a:latin typeface="Comic Sans MS" panose="030F0702030302020204" pitchFamily="66" charset="0"/>
              </a:rPr>
              <a:t>, </a:t>
            </a:r>
            <a:r>
              <a:rPr lang="it-IT" sz="1400" dirty="0" err="1">
                <a:latin typeface="Comic Sans MS" panose="030F0702030302020204" pitchFamily="66" charset="0"/>
              </a:rPr>
              <a:t>vegetarian</a:t>
            </a:r>
            <a:r>
              <a:rPr lang="it-IT" sz="1400" dirty="0">
                <a:latin typeface="Comic Sans MS" panose="030F0702030302020204" pitchFamily="66" charset="0"/>
              </a:rPr>
              <a:t> </a:t>
            </a:r>
            <a:r>
              <a:rPr lang="it-IT" sz="1400" dirty="0" err="1">
                <a:latin typeface="Comic Sans MS" panose="030F0702030302020204" pitchFamily="66" charset="0"/>
              </a:rPr>
              <a:t>diet</a:t>
            </a:r>
            <a:r>
              <a:rPr lang="it-IT" sz="1400" dirty="0">
                <a:latin typeface="Comic Sans MS" panose="030F0702030302020204" pitchFamily="66" charset="0"/>
              </a:rPr>
              <a:t>; MNT, </a:t>
            </a:r>
            <a:r>
              <a:rPr lang="it-IT" sz="1400" dirty="0" err="1">
                <a:latin typeface="Comic Sans MS" panose="030F0702030302020204" pitchFamily="66" charset="0"/>
              </a:rPr>
              <a:t>medical</a:t>
            </a:r>
            <a:r>
              <a:rPr lang="it-IT" sz="1400" dirty="0">
                <a:latin typeface="Comic Sans MS" panose="030F0702030302020204" pitchFamily="66" charset="0"/>
              </a:rPr>
              <a:t> </a:t>
            </a:r>
            <a:r>
              <a:rPr lang="it-IT" sz="1400" dirty="0" err="1">
                <a:latin typeface="Comic Sans MS" panose="030F0702030302020204" pitchFamily="66" charset="0"/>
              </a:rPr>
              <a:t>nutrition</a:t>
            </a:r>
            <a:r>
              <a:rPr lang="it-IT" sz="1400" dirty="0">
                <a:latin typeface="Comic Sans MS" panose="030F0702030302020204" pitchFamily="66" charset="0"/>
              </a:rPr>
              <a:t> therapy; </a:t>
            </a:r>
            <a:r>
              <a:rPr lang="it-IT" sz="1400" dirty="0" err="1">
                <a:latin typeface="Comic Sans MS" panose="030F0702030302020204" pitchFamily="66" charset="0"/>
              </a:rPr>
              <a:t>Vit</a:t>
            </a:r>
            <a:r>
              <a:rPr lang="it-IT" sz="1400" dirty="0">
                <a:latin typeface="Comic Sans MS" panose="030F0702030302020204" pitchFamily="66" charset="0"/>
              </a:rPr>
              <a:t> D-E-C, </a:t>
            </a:r>
            <a:r>
              <a:rPr lang="it-IT" sz="1400" dirty="0" err="1">
                <a:latin typeface="Comic Sans MS" panose="030F0702030302020204" pitchFamily="66" charset="0"/>
              </a:rPr>
              <a:t>Vitamins</a:t>
            </a:r>
            <a:r>
              <a:rPr lang="it-IT" sz="1400" dirty="0">
                <a:latin typeface="Comic Sans MS" panose="030F0702030302020204" pitchFamily="66" charset="0"/>
              </a:rPr>
              <a:t> D, E, and C; CGA, </a:t>
            </a:r>
            <a:r>
              <a:rPr lang="it-IT" sz="1400" dirty="0" err="1">
                <a:latin typeface="Comic Sans MS" panose="030F0702030302020204" pitchFamily="66" charset="0"/>
              </a:rPr>
              <a:t>chlorogenic</a:t>
            </a:r>
            <a:r>
              <a:rPr lang="it-IT" sz="1400" dirty="0">
                <a:latin typeface="Comic Sans MS" panose="030F0702030302020204" pitchFamily="66" charset="0"/>
              </a:rPr>
              <a:t> acid; </a:t>
            </a:r>
            <a:r>
              <a:rPr lang="it-IT" sz="1400" dirty="0" err="1">
                <a:latin typeface="Comic Sans MS" panose="030F0702030302020204" pitchFamily="66" charset="0"/>
              </a:rPr>
              <a:t>Cur</a:t>
            </a:r>
            <a:r>
              <a:rPr lang="it-IT" sz="1400" dirty="0">
                <a:latin typeface="Comic Sans MS" panose="030F0702030302020204" pitchFamily="66" charset="0"/>
              </a:rPr>
              <a:t>, </a:t>
            </a:r>
            <a:r>
              <a:rPr lang="it-IT" sz="1400" dirty="0" err="1">
                <a:latin typeface="Comic Sans MS" panose="030F0702030302020204" pitchFamily="66" charset="0"/>
              </a:rPr>
              <a:t>curcumin</a:t>
            </a:r>
            <a:r>
              <a:rPr lang="it-IT" sz="1400" dirty="0">
                <a:latin typeface="Comic Sans MS" panose="030F0702030302020204" pitchFamily="66" charset="0"/>
              </a:rPr>
              <a:t>; RSV, </a:t>
            </a:r>
            <a:r>
              <a:rPr lang="it-IT" sz="1400" dirty="0" err="1">
                <a:latin typeface="Comic Sans MS" panose="030F0702030302020204" pitchFamily="66" charset="0"/>
              </a:rPr>
              <a:t>resveratrol</a:t>
            </a:r>
            <a:r>
              <a:rPr lang="it-IT" sz="1400" dirty="0">
                <a:latin typeface="Comic Sans MS" panose="030F0702030302020204" pitchFamily="66" charset="0"/>
              </a:rPr>
              <a:t>; HIIT, high-</a:t>
            </a:r>
            <a:r>
              <a:rPr lang="it-IT" sz="1400" dirty="0" err="1">
                <a:latin typeface="Comic Sans MS" panose="030F0702030302020204" pitchFamily="66" charset="0"/>
              </a:rPr>
              <a:t>intensity</a:t>
            </a:r>
            <a:r>
              <a:rPr lang="it-IT" sz="1400" dirty="0">
                <a:latin typeface="Comic Sans MS" panose="030F0702030302020204" pitchFamily="66" charset="0"/>
              </a:rPr>
              <a:t> </a:t>
            </a:r>
            <a:r>
              <a:rPr lang="it-IT" sz="1400" dirty="0" err="1">
                <a:latin typeface="Comic Sans MS" panose="030F0702030302020204" pitchFamily="66" charset="0"/>
              </a:rPr>
              <a:t>interval</a:t>
            </a:r>
            <a:r>
              <a:rPr lang="it-IT" sz="1400" dirty="0">
                <a:latin typeface="Comic Sans MS" panose="030F0702030302020204" pitchFamily="66" charset="0"/>
              </a:rPr>
              <a:t> training; INF, </a:t>
            </a:r>
            <a:r>
              <a:rPr lang="it-IT" sz="1400" dirty="0" err="1">
                <a:latin typeface="Comic Sans MS" panose="030F0702030302020204" pitchFamily="66" charset="0"/>
              </a:rPr>
              <a:t>infammation</a:t>
            </a:r>
            <a:r>
              <a:rPr lang="it-IT" sz="1400" dirty="0">
                <a:latin typeface="Comic Sans MS" panose="030F0702030302020204" pitchFamily="66" charset="0"/>
              </a:rPr>
              <a:t>; </a:t>
            </a:r>
            <a:r>
              <a:rPr lang="it-IT" sz="1400" dirty="0" err="1">
                <a:latin typeface="Comic Sans MS" panose="030F0702030302020204" pitchFamily="66" charset="0"/>
              </a:rPr>
              <a:t>OxS</a:t>
            </a:r>
            <a:r>
              <a:rPr lang="it-IT" sz="1400" dirty="0">
                <a:latin typeface="Comic Sans MS" panose="030F0702030302020204" pitchFamily="66" charset="0"/>
              </a:rPr>
              <a:t>, </a:t>
            </a:r>
            <a:r>
              <a:rPr lang="it-IT" sz="1400" dirty="0" err="1">
                <a:latin typeface="Comic Sans MS" panose="030F0702030302020204" pitchFamily="66" charset="0"/>
              </a:rPr>
              <a:t>oxidative</a:t>
            </a:r>
            <a:r>
              <a:rPr lang="it-IT" sz="1400" dirty="0">
                <a:latin typeface="Comic Sans MS" panose="030F0702030302020204" pitchFamily="66" charset="0"/>
              </a:rPr>
              <a:t> stress; MASLD, </a:t>
            </a:r>
            <a:r>
              <a:rPr lang="it-IT" sz="1400" dirty="0" err="1">
                <a:latin typeface="Comic Sans MS" panose="030F0702030302020204" pitchFamily="66" charset="0"/>
              </a:rPr>
              <a:t>metabolic-associated</a:t>
            </a:r>
            <a:r>
              <a:rPr lang="it-IT" sz="1400" dirty="0">
                <a:latin typeface="Comic Sans MS" panose="030F0702030302020204" pitchFamily="66" charset="0"/>
              </a:rPr>
              <a:t> </a:t>
            </a:r>
            <a:r>
              <a:rPr lang="it-IT" sz="1400" dirty="0" err="1">
                <a:latin typeface="Comic Sans MS" panose="030F0702030302020204" pitchFamily="66" charset="0"/>
              </a:rPr>
              <a:t>steatotic</a:t>
            </a:r>
            <a:r>
              <a:rPr lang="it-IT" sz="1400" dirty="0">
                <a:latin typeface="Comic Sans MS" panose="030F0702030302020204" pitchFamily="66" charset="0"/>
              </a:rPr>
              <a:t> </a:t>
            </a:r>
            <a:r>
              <a:rPr lang="it-IT" sz="1400" dirty="0" err="1">
                <a:latin typeface="Comic Sans MS" panose="030F0702030302020204" pitchFamily="66" charset="0"/>
              </a:rPr>
              <a:t>liver</a:t>
            </a:r>
            <a:r>
              <a:rPr lang="it-IT" sz="1400" dirty="0">
                <a:latin typeface="Comic Sans MS" panose="030F0702030302020204" pitchFamily="66" charset="0"/>
              </a:rPr>
              <a:t> </a:t>
            </a:r>
            <a:r>
              <a:rPr lang="it-IT" sz="1400" dirty="0" err="1">
                <a:latin typeface="Comic Sans MS" panose="030F0702030302020204" pitchFamily="66" charset="0"/>
              </a:rPr>
              <a:t>disease</a:t>
            </a:r>
            <a:endParaRPr lang="it-IT" sz="1400" dirty="0">
              <a:latin typeface="Comic Sans MS" panose="030F0702030302020204" pitchFamily="66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EE34D52-6AB3-3B2A-4FA4-09710CEA26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1912"/>
          <a:stretch/>
        </p:blipFill>
        <p:spPr>
          <a:xfrm>
            <a:off x="2031807" y="1516663"/>
            <a:ext cx="8018144" cy="177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55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A7F7EE1-86EF-20B6-71EE-7EB2E649C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587" y="2968657"/>
            <a:ext cx="7281642" cy="378822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7639096-F4FD-AD5B-ED1E-4B851368E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882" y="155622"/>
            <a:ext cx="7416626" cy="265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793D914-5BEF-54A3-4E1A-198CD1AEE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140" y="587438"/>
            <a:ext cx="7364082" cy="161347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476082B-B237-4393-4939-6B87DF8588D5}"/>
              </a:ext>
            </a:extLst>
          </p:cNvPr>
          <p:cNvSpPr txBox="1"/>
          <p:nvPr/>
        </p:nvSpPr>
        <p:spPr>
          <a:xfrm flipH="1">
            <a:off x="11169687" y="6336860"/>
            <a:ext cx="8557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latin typeface="Comic Sans MS" panose="030F0702030302020204" pitchFamily="66" charset="0"/>
              </a:rPr>
              <a:t>2024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2CD262A-E521-2F49-CF16-2084BC49E4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1883"/>
          <a:stretch/>
        </p:blipFill>
        <p:spPr>
          <a:xfrm>
            <a:off x="3179153" y="2707347"/>
            <a:ext cx="5784381" cy="363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4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156A42D-581D-3B3E-576A-9022FAB56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140" y="563162"/>
            <a:ext cx="7364082" cy="161347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C39FF96-F8CD-1A38-254F-5BFE1C7B4E87}"/>
              </a:ext>
            </a:extLst>
          </p:cNvPr>
          <p:cNvSpPr txBox="1"/>
          <p:nvPr/>
        </p:nvSpPr>
        <p:spPr>
          <a:xfrm flipH="1">
            <a:off x="11169687" y="6280216"/>
            <a:ext cx="8557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latin typeface="Comic Sans MS" panose="030F0702030302020204" pitchFamily="66" charset="0"/>
              </a:rPr>
              <a:t>2024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FCDBD10-35D5-54FF-1071-B8C0EC0527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8117"/>
          <a:stretch/>
        </p:blipFill>
        <p:spPr>
          <a:xfrm>
            <a:off x="552878" y="3193230"/>
            <a:ext cx="6517772" cy="1917607"/>
          </a:xfrm>
          <a:prstGeom prst="rect">
            <a:avLst/>
          </a:prstGeom>
        </p:spPr>
      </p:pic>
      <p:pic>
        <p:nvPicPr>
          <p:cNvPr id="7" name="Picture 2" descr="Coffee bean - Wikipedia">
            <a:extLst>
              <a:ext uri="{FF2B5EF4-FFF2-40B4-BE49-F238E27FC236}">
                <a16:creationId xmlns:a16="http://schemas.microsoft.com/office/drawing/2014/main" id="{FFF24CF3-E5ED-09AF-FA68-0172743F3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345" y="2863839"/>
            <a:ext cx="3430754" cy="257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909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80D5CEC-ECBB-57D5-D839-B0DC4F885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23" y="548309"/>
            <a:ext cx="4334326" cy="594689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7E03E14-D634-E069-B3C2-44281D82B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125" y="2449155"/>
            <a:ext cx="6782149" cy="148597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6A117D7-CF8F-D874-5360-E7EB8C10D228}"/>
              </a:ext>
            </a:extLst>
          </p:cNvPr>
          <p:cNvSpPr txBox="1"/>
          <p:nvPr/>
        </p:nvSpPr>
        <p:spPr>
          <a:xfrm flipH="1">
            <a:off x="11121135" y="6118376"/>
            <a:ext cx="8557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latin typeface="Comic Sans MS" panose="030F0702030302020204" pitchFamily="66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333266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5AFA7FC-2D2F-3FCA-FA2A-DA9C561FC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7" y="2780928"/>
            <a:ext cx="8423399" cy="333074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0F38C62-1796-8CA7-CA97-7D18EDC3A8D2}"/>
              </a:ext>
            </a:extLst>
          </p:cNvPr>
          <p:cNvSpPr txBox="1"/>
          <p:nvPr/>
        </p:nvSpPr>
        <p:spPr>
          <a:xfrm>
            <a:off x="9014517" y="6258798"/>
            <a:ext cx="30021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omic Sans MS" pitchFamily="66" charset="0"/>
              </a:rPr>
              <a:t>Nutrition &amp; Diabetes, 2024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DDBC813-6C92-1577-2E92-FEBB3E2A5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577" y="404665"/>
            <a:ext cx="7463689" cy="199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46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17493-27D4-455F-FB85-62B2B8EFB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106E074-4409-E955-690B-A207C946D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73" y="166303"/>
            <a:ext cx="9007038" cy="2160504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478F6F48-D52B-AAB7-2561-C8D34DBBE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7300" y="10523283"/>
            <a:ext cx="8549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it-IT" altLang="it-IT" sz="3200" b="1" dirty="0">
                <a:latin typeface="Comic Sans MS" pitchFamily="66" charset="0"/>
              </a:rPr>
              <a:t>2024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C8D3F71-EDDE-5FBA-6953-661AB6467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8699" y="61541"/>
            <a:ext cx="2693905" cy="343856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631695A-6912-1CFE-9710-D3AB1087C607}"/>
              </a:ext>
            </a:extLst>
          </p:cNvPr>
          <p:cNvSpPr txBox="1"/>
          <p:nvPr/>
        </p:nvSpPr>
        <p:spPr>
          <a:xfrm>
            <a:off x="274681" y="3010743"/>
            <a:ext cx="86428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We analyzed data from </a:t>
            </a:r>
            <a:r>
              <a:rPr lang="en-US" b="1" dirty="0">
                <a:latin typeface="Comic Sans MS" panose="030F0702030302020204" pitchFamily="66" charset="0"/>
              </a:rPr>
              <a:t>164 participants </a:t>
            </a:r>
            <a:r>
              <a:rPr lang="en-US" dirty="0">
                <a:latin typeface="Comic Sans MS" panose="030F0702030302020204" pitchFamily="66" charset="0"/>
              </a:rPr>
              <a:t>with overweight or obesity (41.4 % male), including 39 individuals (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23.8 %</a:t>
            </a:r>
            <a:r>
              <a:rPr lang="en-US" dirty="0">
                <a:latin typeface="Comic Sans MS" panose="030F0702030302020204" pitchFamily="66" charset="0"/>
              </a:rPr>
              <a:t>)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with type 2 diabetes</a:t>
            </a:r>
            <a:endParaRPr lang="it-IT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9421036-1704-2592-32F4-385100CE626C}"/>
              </a:ext>
            </a:extLst>
          </p:cNvPr>
          <p:cNvSpPr txBox="1"/>
          <p:nvPr/>
        </p:nvSpPr>
        <p:spPr>
          <a:xfrm>
            <a:off x="334802" y="4408795"/>
            <a:ext cx="114181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Liver steatosis </a:t>
            </a:r>
            <a:r>
              <a:rPr lang="en-US" dirty="0">
                <a:latin typeface="Comic Sans MS" panose="030F0702030302020204" pitchFamily="66" charset="0"/>
              </a:rPr>
              <a:t>was significantly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more prevalent in individuals with diabetes </a:t>
            </a:r>
            <a:r>
              <a:rPr lang="en-US" dirty="0">
                <a:latin typeface="Comic Sans MS" panose="030F0702030302020204" pitchFamily="66" charset="0"/>
              </a:rPr>
              <a:t>(89.7 % vs 52 %, P &lt; 0.001).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Liver fibrosis </a:t>
            </a:r>
            <a:r>
              <a:rPr lang="en-US" dirty="0">
                <a:latin typeface="Comic Sans MS" panose="030F0702030302020204" pitchFamily="66" charset="0"/>
              </a:rPr>
              <a:t>was observed in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35.9 % of subjects with diabetes </a:t>
            </a:r>
            <a:r>
              <a:rPr lang="en-US" dirty="0">
                <a:latin typeface="Comic Sans MS" panose="030F0702030302020204" pitchFamily="66" charset="0"/>
              </a:rPr>
              <a:t>(vs 13.6 %, P = 0.002). </a:t>
            </a: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2CC8376-B68D-5C0A-DEFB-3041249F0FAA}"/>
              </a:ext>
            </a:extLst>
          </p:cNvPr>
          <p:cNvSpPr txBox="1"/>
          <p:nvPr/>
        </p:nvSpPr>
        <p:spPr>
          <a:xfrm>
            <a:off x="285168" y="5823990"/>
            <a:ext cx="107589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Significant associations between CAP (MD: 30.87, P = 0.009) and liver stiffness (MD: 2.454, P = 0.006) with diabetes were found, independent of other variables.</a:t>
            </a: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97720E8E-8E11-543C-F99A-A102945AF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3789" y="6424238"/>
            <a:ext cx="8549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it-IT" altLang="it-IT" sz="1600" b="1" dirty="0">
                <a:latin typeface="Comic Sans MS" pitchFamily="66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47405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06BDD-393C-F174-8D3E-5BFFA8213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8DA410ED-6B89-D069-F61A-A998AA68B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3789" y="6424238"/>
            <a:ext cx="8549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it-IT" altLang="it-IT" sz="1600" b="1" dirty="0" err="1">
                <a:latin typeface="Comic Sans MS" pitchFamily="66" charset="0"/>
              </a:rPr>
              <a:t>Obesity</a:t>
            </a:r>
            <a:r>
              <a:rPr lang="it-IT" altLang="it-IT" sz="1600" b="1" dirty="0">
                <a:latin typeface="Comic Sans MS" pitchFamily="66" charset="0"/>
              </a:rPr>
              <a:t> </a:t>
            </a:r>
            <a:r>
              <a:rPr lang="it-IT" altLang="it-IT" sz="1600" b="1" dirty="0" err="1">
                <a:latin typeface="Comic Sans MS" pitchFamily="66" charset="0"/>
              </a:rPr>
              <a:t>Facts</a:t>
            </a:r>
            <a:r>
              <a:rPr lang="it-IT" altLang="it-IT" sz="1600" b="1" dirty="0">
                <a:latin typeface="Comic Sans MS" pitchFamily="66" charset="0"/>
              </a:rPr>
              <a:t>, 2024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FD9A1B6-4E8F-4654-357B-A0F35511E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798" y="1508339"/>
            <a:ext cx="8900722" cy="491532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7F4B51B-26E0-D4E6-2DD7-0DDCC633A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631" y="24750"/>
            <a:ext cx="7208654" cy="1602907"/>
          </a:xfrm>
          <a:prstGeom prst="rect">
            <a:avLst/>
          </a:prstGeom>
        </p:spPr>
      </p:pic>
      <p:pic>
        <p:nvPicPr>
          <p:cNvPr id="5" name="Picture 2" descr="http://fotografie.timmyascuola.net/FORME/index.php?resize=1&amp;image=freccia_rossa.jpg&amp;screenwidth=1600">
            <a:hlinkClick r:id="rId4"/>
            <a:extLst>
              <a:ext uri="{FF2B5EF4-FFF2-40B4-BE49-F238E27FC236}">
                <a16:creationId xmlns:a16="http://schemas.microsoft.com/office/drawing/2014/main" id="{498F1CEB-0358-4C79-6008-360BAE7D7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14110" t="25529" r="14827" b="27080"/>
          <a:stretch>
            <a:fillRect/>
          </a:stretch>
        </p:blipFill>
        <p:spPr bwMode="auto">
          <a:xfrm>
            <a:off x="4626125" y="2205828"/>
            <a:ext cx="516326" cy="230700"/>
          </a:xfrm>
          <a:prstGeom prst="rect">
            <a:avLst/>
          </a:prstGeom>
          <a:noFill/>
        </p:spPr>
      </p:pic>
      <p:pic>
        <p:nvPicPr>
          <p:cNvPr id="6" name="Picture 2" descr="http://fotografie.timmyascuola.net/FORME/index.php?resize=1&amp;image=freccia_rossa.jpg&amp;screenwidth=1600">
            <a:hlinkClick r:id="rId4"/>
            <a:extLst>
              <a:ext uri="{FF2B5EF4-FFF2-40B4-BE49-F238E27FC236}">
                <a16:creationId xmlns:a16="http://schemas.microsoft.com/office/drawing/2014/main" id="{8F4AF286-AE64-A59C-05F7-238280E2F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14110" t="25529" r="14827" b="27080"/>
          <a:stretch>
            <a:fillRect/>
          </a:stretch>
        </p:blipFill>
        <p:spPr bwMode="auto">
          <a:xfrm>
            <a:off x="4644301" y="2702177"/>
            <a:ext cx="516326" cy="23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153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OW_MedPyramid_612x792_0.jpg">
            <a:hlinkClick r:id="rId2"/>
            <a:extLst>
              <a:ext uri="{FF2B5EF4-FFF2-40B4-BE49-F238E27FC236}">
                <a16:creationId xmlns:a16="http://schemas.microsoft.com/office/drawing/2014/main" id="{0A0BF2F2-D80F-8022-6942-4E3006E11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28709"/>
          <a:stretch>
            <a:fillRect/>
          </a:stretch>
        </p:blipFill>
        <p:spPr bwMode="auto">
          <a:xfrm>
            <a:off x="1604964" y="999382"/>
            <a:ext cx="7686675" cy="574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6C1DE5E-3177-8DD3-3504-1417F69DC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413" y="3625107"/>
            <a:ext cx="2628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rgbClr val="000000"/>
                </a:solidFill>
                <a:latin typeface="Comic Sans MS" panose="030F0702030302020204" pitchFamily="66" charset="0"/>
              </a:rPr>
              <a:t>Almeno 2 volte per settimana</a:t>
            </a:r>
          </a:p>
        </p:txBody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72BF6E6D-7247-A9B6-F808-27D73E0ED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8725" y="5228482"/>
            <a:ext cx="1073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rgbClr val="000000"/>
                </a:solidFill>
                <a:latin typeface="Comic Sans MS" panose="030F0702030302020204" pitchFamily="66" charset="0"/>
              </a:rPr>
              <a:t>Ogni pasto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7E9ED98-1E3A-6F42-3E2D-CBEA6FF9E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1901" y="2420194"/>
            <a:ext cx="312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rgbClr val="000000"/>
                </a:solidFill>
                <a:latin typeface="Comic Sans MS" panose="030F0702030302020204" pitchFamily="66" charset="0"/>
              </a:rPr>
              <a:t>Porzioni moderate, da giornalmente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rgbClr val="000000"/>
                </a:solidFill>
                <a:latin typeface="Comic Sans MS" panose="030F0702030302020204" pitchFamily="66" charset="0"/>
              </a:rPr>
              <a:t>a settimanalmente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87724DA-12D5-46EB-6C1B-6395F094E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1901" y="1535957"/>
            <a:ext cx="2035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rgbClr val="000000"/>
                </a:solidFill>
                <a:latin typeface="Comic Sans MS" panose="030F0702030302020204" pitchFamily="66" charset="0"/>
              </a:rPr>
              <a:t>Meno frequentemente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2C34B55A-B2D4-6A42-EFD9-100AF2248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5167" y="289318"/>
            <a:ext cx="6928556" cy="47538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248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PIRAMIDE DELLA DIETA MEDITERRANEA</a:t>
            </a:r>
            <a:endParaRPr lang="en-GB" sz="248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282" y="1918228"/>
            <a:ext cx="8330183" cy="287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854184" y="6402814"/>
            <a:ext cx="7063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it-IT" altLang="it-IT" sz="1600" b="1" dirty="0">
                <a:latin typeface="Comic Sans MS" pitchFamily="66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470463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F24C2-2911-F7FD-2C18-733A6367E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C7BB2CF8-97B1-344B-14A0-B268D7646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337" y="6354452"/>
            <a:ext cx="8549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it-IT" altLang="it-IT" b="1" dirty="0" err="1">
                <a:latin typeface="Comic Sans MS" pitchFamily="66" charset="0"/>
              </a:rPr>
              <a:t>Biomolecules</a:t>
            </a:r>
            <a:r>
              <a:rPr lang="it-IT" altLang="it-IT" b="1" dirty="0">
                <a:latin typeface="Comic Sans MS" pitchFamily="66" charset="0"/>
              </a:rPr>
              <a:t>, 2025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ED03AF1-8B57-337A-C804-93FC99FEE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125" y="71723"/>
            <a:ext cx="8939837" cy="196568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6FCE92B-2801-7E8A-A9B9-56D8B2397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94" y="2167907"/>
            <a:ext cx="8431694" cy="456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69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6D326ECB-3489-FF41-42AC-BA1BC01DC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883" y="2151711"/>
            <a:ext cx="8234846" cy="2909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899A9B7-E7C5-2F5F-4E04-3E6AE4A6850E}"/>
              </a:ext>
            </a:extLst>
          </p:cNvPr>
          <p:cNvSpPr txBox="1"/>
          <p:nvPr/>
        </p:nvSpPr>
        <p:spPr>
          <a:xfrm>
            <a:off x="11100441" y="6412150"/>
            <a:ext cx="9361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omic Sans MS" pitchFamily="66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922462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5CC8FA94-75E4-D926-0926-D54130FB8FB5}"/>
              </a:ext>
            </a:extLst>
          </p:cNvPr>
          <p:cNvSpPr/>
          <p:nvPr/>
        </p:nvSpPr>
        <p:spPr>
          <a:xfrm>
            <a:off x="2897312" y="3947571"/>
            <a:ext cx="69498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Comic Sans MS" pitchFamily="66" charset="0"/>
              </a:rPr>
              <a:t>On </a:t>
            </a:r>
            <a:r>
              <a:rPr lang="it-IT" dirty="0" err="1">
                <a:latin typeface="Comic Sans MS" pitchFamily="66" charset="0"/>
              </a:rPr>
              <a:t>multivariable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logistic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regression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analysis</a:t>
            </a:r>
            <a:endParaRPr lang="it-IT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adjusting for potential confounders and dietary patterns, 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nut consumption &gt; 1time/day </a:t>
            </a:r>
            <a:r>
              <a:rPr lang="en-US" dirty="0">
                <a:latin typeface="Comic Sans MS" pitchFamily="66" charset="0"/>
              </a:rPr>
              <a:t>was 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inversely associated with NAFLD </a:t>
            </a:r>
            <a:r>
              <a:rPr lang="en-US" dirty="0">
                <a:latin typeface="Comic Sans MS" pitchFamily="66" charset="0"/>
              </a:rPr>
              <a:t>in the overall cohort (adjusted Odds ratio[</a:t>
            </a:r>
            <a:r>
              <a:rPr lang="en-US" dirty="0" err="1">
                <a:latin typeface="Comic Sans MS" pitchFamily="66" charset="0"/>
              </a:rPr>
              <a:t>aOR</a:t>
            </a:r>
            <a:r>
              <a:rPr lang="en-US" dirty="0">
                <a:latin typeface="Comic Sans MS" pitchFamily="66" charset="0"/>
              </a:rPr>
              <a:t>]: 0.719 </a:t>
            </a:r>
            <a:r>
              <a:rPr lang="it-IT" dirty="0">
                <a:latin typeface="Comic Sans MS" pitchFamily="66" charset="0"/>
              </a:rPr>
              <a:t>[95%CI:0.558–0.926], p = 0.011).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9647311-151F-2083-05E0-435E1C141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418" y="1290334"/>
            <a:ext cx="67341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ECD9AA2-0F08-A302-8DE3-B52085123D0B}"/>
              </a:ext>
            </a:extLst>
          </p:cNvPr>
          <p:cNvSpPr txBox="1"/>
          <p:nvPr/>
        </p:nvSpPr>
        <p:spPr>
          <a:xfrm>
            <a:off x="11244456" y="6278492"/>
            <a:ext cx="7920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omic Sans MS" pitchFamily="66" charset="0"/>
              </a:rPr>
              <a:t>2020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AFB2C11E-3503-2809-098F-5C9E18026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23" y="568976"/>
            <a:ext cx="21431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61568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287</TotalTime>
  <Words>426</Words>
  <Application>Microsoft Office PowerPoint</Application>
  <PresentationFormat>Widescreen</PresentationFormat>
  <Paragraphs>40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8" baseType="lpstr">
      <vt:lpstr>Calibri</vt:lpstr>
      <vt:lpstr>Comic Sans MS</vt:lpstr>
      <vt:lpstr>Wingdings</vt:lpstr>
      <vt:lpstr>RetrospectVTI</vt:lpstr>
      <vt:lpstr>ALIMENTAZIONE E NUTRACEUTICI PER IL PAZIENTE CON MASLD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Giovanni De Pergola</cp:lastModifiedBy>
  <cp:revision>69</cp:revision>
  <dcterms:created xsi:type="dcterms:W3CDTF">2022-02-27T17:36:31Z</dcterms:created>
  <dcterms:modified xsi:type="dcterms:W3CDTF">2025-06-02T09:14:50Z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